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1430000" cy="5943600"/>
  <p:notesSz cx="11430000" cy="76644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233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06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8" d="100"/>
          <a:sy n="68" d="100"/>
        </p:scale>
        <p:origin x="1397" y="475"/>
      </p:cViewPr>
      <p:guideLst>
        <p:guide orient="horz" pos="2233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549423"/>
            <a:ext cx="9715500" cy="5309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rgbClr val="96B7FF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2798959"/>
            <a:ext cx="8001000" cy="5309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rgbClr val="96B7FF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7388"/>
            <a:ext cx="11430000" cy="4985829"/>
          </a:xfrm>
          <a:custGeom>
            <a:avLst/>
            <a:gdLst/>
            <a:ahLst/>
            <a:cxnLst/>
            <a:rect l="l" t="t" r="r" b="b"/>
            <a:pathLst>
              <a:path w="11430000" h="6429375">
                <a:moveTo>
                  <a:pt x="11430000" y="0"/>
                </a:moveTo>
                <a:lnTo>
                  <a:pt x="0" y="0"/>
                </a:lnTo>
                <a:lnTo>
                  <a:pt x="0" y="6429375"/>
                </a:lnTo>
                <a:lnTo>
                  <a:pt x="11430000" y="642937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6060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rgbClr val="96B7FF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rgbClr val="96B7FF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rgbClr val="96B7FF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1500" y="1149572"/>
            <a:ext cx="4972050" cy="5309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86450" y="1149572"/>
            <a:ext cx="4972050" cy="5309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rgbClr val="96B7FF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7466" y="355700"/>
            <a:ext cx="6318884" cy="5309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rgbClr val="96B7FF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893716" y="1212523"/>
            <a:ext cx="5722620" cy="5309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rgbClr val="96B7FF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86200" y="4648270"/>
            <a:ext cx="36576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1500" y="4648270"/>
            <a:ext cx="26289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4648270"/>
            <a:ext cx="26289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467" y="75121"/>
            <a:ext cx="4286250" cy="5868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4893716" y="445371"/>
            <a:ext cx="5722620" cy="1654299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 marR="5080">
              <a:lnSpc>
                <a:spcPts val="4350"/>
              </a:lnSpc>
              <a:spcBef>
                <a:spcPts val="35"/>
              </a:spcBef>
            </a:pPr>
            <a:r>
              <a:rPr spc="215" dirty="0"/>
              <a:t>FinSync</a:t>
            </a:r>
            <a:r>
              <a:rPr spc="-180" dirty="0"/>
              <a:t> </a:t>
            </a:r>
            <a:r>
              <a:rPr spc="605" dirty="0"/>
              <a:t>-</a:t>
            </a:r>
            <a:r>
              <a:rPr spc="-175" dirty="0"/>
              <a:t> </a:t>
            </a:r>
            <a:r>
              <a:rPr spc="100" dirty="0"/>
              <a:t>A</a:t>
            </a:r>
            <a:r>
              <a:rPr spc="-175" dirty="0"/>
              <a:t> </a:t>
            </a:r>
            <a:r>
              <a:rPr spc="229" dirty="0"/>
              <a:t>Subscription, </a:t>
            </a:r>
            <a:r>
              <a:rPr spc="140" dirty="0"/>
              <a:t>Membership,</a:t>
            </a:r>
            <a:r>
              <a:rPr spc="-175" dirty="0"/>
              <a:t> </a:t>
            </a:r>
            <a:r>
              <a:rPr spc="-45" dirty="0"/>
              <a:t>and</a:t>
            </a:r>
            <a:r>
              <a:rPr spc="-175" dirty="0"/>
              <a:t> </a:t>
            </a:r>
            <a:r>
              <a:rPr spc="185" dirty="0"/>
              <a:t>EMI </a:t>
            </a:r>
            <a:r>
              <a:rPr spc="135" dirty="0"/>
              <a:t>Tracker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893718" y="2610358"/>
            <a:ext cx="5923915" cy="1358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3900"/>
              </a:lnSpc>
              <a:spcBef>
                <a:spcPts val="100"/>
              </a:spcBef>
            </a:pPr>
            <a:r>
              <a:rPr sz="1400" spc="-125" dirty="0">
                <a:solidFill>
                  <a:srgbClr val="E0D6DE"/>
                </a:solidFill>
                <a:latin typeface="Lucida Sans Unicode"/>
                <a:cs typeface="Lucida Sans Unicode"/>
              </a:rPr>
              <a:t>A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Comprehensive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Database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Solution</a:t>
            </a:r>
            <a:r>
              <a:rPr sz="1400" spc="-9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5" dirty="0">
                <a:solidFill>
                  <a:srgbClr val="E0D6DE"/>
                </a:solidFill>
                <a:latin typeface="Lucida Sans Unicode"/>
                <a:cs typeface="Lucida Sans Unicode"/>
              </a:rPr>
              <a:t>for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Managing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5" dirty="0">
                <a:solidFill>
                  <a:srgbClr val="E0D6DE"/>
                </a:solidFill>
                <a:latin typeface="Lucida Sans Unicode"/>
                <a:cs typeface="Lucida Sans Unicode"/>
              </a:rPr>
              <a:t>Digital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Subscriptions,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Memberships</a:t>
            </a:r>
            <a:r>
              <a:rPr sz="1400" spc="-11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and</a:t>
            </a:r>
            <a:r>
              <a:rPr sz="1400" spc="-11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dirty="0">
                <a:solidFill>
                  <a:srgbClr val="E0D6DE"/>
                </a:solidFill>
                <a:latin typeface="Lucida Sans Unicode"/>
                <a:cs typeface="Lucida Sans Unicode"/>
              </a:rPr>
              <a:t>EMI</a:t>
            </a:r>
            <a:r>
              <a:rPr sz="1400" spc="-10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Tracking.</a:t>
            </a:r>
            <a:endParaRPr sz="1400">
              <a:latin typeface="Lucida Sans Unicode"/>
              <a:cs typeface="Lucida Sans Unicode"/>
            </a:endParaRPr>
          </a:p>
          <a:p>
            <a:pPr marL="12700" marR="233679">
              <a:lnSpc>
                <a:spcPct val="129500"/>
              </a:lnSpc>
              <a:spcBef>
                <a:spcPts val="1650"/>
              </a:spcBef>
            </a:pPr>
            <a:r>
              <a:rPr sz="1400" spc="70" dirty="0">
                <a:solidFill>
                  <a:srgbClr val="E0D6DE"/>
                </a:solidFill>
                <a:latin typeface="Segoe UI Symbol"/>
                <a:cs typeface="Segoe UI Symbol"/>
              </a:rPr>
              <a:t>Group</a:t>
            </a:r>
            <a:r>
              <a:rPr sz="1400" spc="-50" dirty="0">
                <a:solidFill>
                  <a:srgbClr val="E0D6DE"/>
                </a:solidFill>
                <a:latin typeface="Segoe UI Symbol"/>
                <a:cs typeface="Segoe UI Symbol"/>
              </a:rPr>
              <a:t> </a:t>
            </a:r>
            <a:r>
              <a:rPr sz="1400" spc="65" dirty="0">
                <a:solidFill>
                  <a:srgbClr val="E0D6DE"/>
                </a:solidFill>
                <a:latin typeface="Segoe UI Symbol"/>
                <a:cs typeface="Segoe UI Symbol"/>
              </a:rPr>
              <a:t>6</a:t>
            </a:r>
            <a:r>
              <a:rPr sz="1400" spc="-45" dirty="0">
                <a:solidFill>
                  <a:srgbClr val="E0D6DE"/>
                </a:solidFill>
                <a:latin typeface="Segoe UI Symbol"/>
                <a:cs typeface="Segoe UI Symbol"/>
              </a:rPr>
              <a:t> </a:t>
            </a:r>
            <a:r>
              <a:rPr sz="1400" spc="150" dirty="0">
                <a:solidFill>
                  <a:srgbClr val="E0D6DE"/>
                </a:solidFill>
                <a:latin typeface="Segoe UI Symbol"/>
                <a:cs typeface="Segoe UI Symbol"/>
              </a:rPr>
              <a:t>:</a:t>
            </a:r>
            <a:r>
              <a:rPr sz="1400" spc="-50" dirty="0">
                <a:solidFill>
                  <a:srgbClr val="E0D6DE"/>
                </a:solidFill>
                <a:latin typeface="Segoe UI Symbol"/>
                <a:cs typeface="Segoe UI Symbol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Shruti</a:t>
            </a:r>
            <a:r>
              <a:rPr sz="1400" spc="-11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dirty="0">
                <a:solidFill>
                  <a:srgbClr val="E0D6DE"/>
                </a:solidFill>
                <a:latin typeface="Lucida Sans Unicode"/>
                <a:cs typeface="Lucida Sans Unicode"/>
              </a:rPr>
              <a:t>Sen,</a:t>
            </a:r>
            <a:r>
              <a:rPr sz="1400" spc="-114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Veda</a:t>
            </a:r>
            <a:r>
              <a:rPr sz="1400" spc="-11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dirty="0">
                <a:solidFill>
                  <a:srgbClr val="E0D6DE"/>
                </a:solidFill>
                <a:latin typeface="Lucida Sans Unicode"/>
                <a:cs typeface="Lucida Sans Unicode"/>
              </a:rPr>
              <a:t>Sawant,</a:t>
            </a:r>
            <a:r>
              <a:rPr sz="1400" spc="-114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Pratiksha</a:t>
            </a:r>
            <a:r>
              <a:rPr sz="1400" spc="-11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Mohod,</a:t>
            </a:r>
            <a:r>
              <a:rPr sz="1400" spc="-11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5" dirty="0">
                <a:solidFill>
                  <a:srgbClr val="E0D6DE"/>
                </a:solidFill>
                <a:latin typeface="Lucida Sans Unicode"/>
                <a:cs typeface="Lucida Sans Unicode"/>
              </a:rPr>
              <a:t>Gagan</a:t>
            </a:r>
            <a:r>
              <a:rPr sz="1400" spc="-114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75" dirty="0">
                <a:solidFill>
                  <a:srgbClr val="E0D6DE"/>
                </a:solidFill>
                <a:latin typeface="Lucida Sans Unicode"/>
                <a:cs typeface="Lucida Sans Unicode"/>
              </a:rPr>
              <a:t>CM,</a:t>
            </a:r>
            <a:r>
              <a:rPr sz="1400" spc="-11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45" dirty="0">
                <a:solidFill>
                  <a:srgbClr val="E0D6DE"/>
                </a:solidFill>
                <a:latin typeface="Lucida Sans Unicode"/>
                <a:cs typeface="Lucida Sans Unicode"/>
              </a:rPr>
              <a:t>Jeet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Sharma</a:t>
            </a:r>
            <a:endParaRPr sz="14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860424"/>
            <a:ext cx="11430000" cy="6804023"/>
          </a:xfrm>
          <a:custGeom>
            <a:avLst/>
            <a:gdLst/>
            <a:ahLst/>
            <a:cxnLst/>
            <a:rect l="l" t="t" r="r" b="b"/>
            <a:pathLst>
              <a:path w="11430000" h="6534150">
                <a:moveTo>
                  <a:pt x="11430000" y="0"/>
                </a:moveTo>
                <a:lnTo>
                  <a:pt x="0" y="0"/>
                </a:lnTo>
                <a:lnTo>
                  <a:pt x="0" y="6534150"/>
                </a:lnTo>
                <a:lnTo>
                  <a:pt x="11430000" y="6534150"/>
                </a:lnTo>
                <a:lnTo>
                  <a:pt x="11430000" y="0"/>
                </a:lnTo>
                <a:close/>
              </a:path>
            </a:pathLst>
          </a:custGeom>
          <a:solidFill>
            <a:srgbClr val="06060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466" y="-477364"/>
            <a:ext cx="6318884" cy="54822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spcBef>
                <a:spcPts val="135"/>
              </a:spcBef>
            </a:pPr>
            <a:r>
              <a:rPr spc="390" dirty="0"/>
              <a:t>UI</a:t>
            </a:r>
            <a:r>
              <a:rPr spc="-180" dirty="0"/>
              <a:t> </a:t>
            </a:r>
            <a:r>
              <a:rPr spc="220" dirty="0"/>
              <a:t>Screenshots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5377" y="568326"/>
            <a:ext cx="4552949" cy="207644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91200" y="568326"/>
            <a:ext cx="4543424" cy="207644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76327" y="2940051"/>
            <a:ext cx="4591049" cy="2076447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810250" y="2940051"/>
            <a:ext cx="4543424" cy="20764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43750" y="1"/>
            <a:ext cx="4286250" cy="5943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468" y="646010"/>
            <a:ext cx="4426585" cy="557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spcBef>
                <a:spcPts val="135"/>
              </a:spcBef>
            </a:pPr>
            <a:r>
              <a:rPr spc="165" dirty="0"/>
              <a:t>Problem</a:t>
            </a:r>
            <a:r>
              <a:rPr spc="-185" dirty="0"/>
              <a:t> </a:t>
            </a:r>
            <a:r>
              <a:rPr spc="140" dirty="0"/>
              <a:t>Statement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07468" y="1448307"/>
            <a:ext cx="5857875" cy="257810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marR="5080">
              <a:lnSpc>
                <a:spcPct val="132800"/>
              </a:lnSpc>
              <a:spcBef>
                <a:spcPts val="120"/>
              </a:spcBef>
            </a:pPr>
            <a:r>
              <a:rPr sz="1400" spc="-20" dirty="0">
                <a:solidFill>
                  <a:srgbClr val="E0D6DE"/>
                </a:solidFill>
                <a:latin typeface="Lucida Sans Unicode"/>
                <a:cs typeface="Lucida Sans Unicode"/>
              </a:rPr>
              <a:t>In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today's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subscription-driven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world,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individuals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often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struggle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to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manage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0" dirty="0">
                <a:solidFill>
                  <a:srgbClr val="E0D6DE"/>
                </a:solidFill>
                <a:latin typeface="Lucida Sans Unicode"/>
                <a:cs typeface="Lucida Sans Unicode"/>
              </a:rPr>
              <a:t>multiple</a:t>
            </a:r>
            <a:r>
              <a:rPr sz="1400" spc="-9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digital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subscriptions,</a:t>
            </a:r>
            <a:r>
              <a:rPr sz="1400" spc="-9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memberships,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and</a:t>
            </a:r>
            <a:r>
              <a:rPr sz="1400" spc="-9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warranties </a:t>
            </a:r>
            <a:r>
              <a:rPr sz="1400" spc="-45" dirty="0">
                <a:solidFill>
                  <a:srgbClr val="E0D6DE"/>
                </a:solidFill>
                <a:latin typeface="Lucida Sans Unicode"/>
                <a:cs typeface="Lucida Sans Unicode"/>
              </a:rPr>
              <a:t>across</a:t>
            </a:r>
            <a:r>
              <a:rPr sz="1400" spc="-9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various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platforms.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This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0" dirty="0">
                <a:solidFill>
                  <a:srgbClr val="E0D6DE"/>
                </a:solidFill>
                <a:latin typeface="Lucida Sans Unicode"/>
                <a:cs typeface="Lucida Sans Unicode"/>
              </a:rPr>
              <a:t>leads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0" dirty="0">
                <a:solidFill>
                  <a:srgbClr val="E0D6DE"/>
                </a:solidFill>
                <a:latin typeface="Lucida Sans Unicode"/>
                <a:cs typeface="Lucida Sans Unicode"/>
              </a:rPr>
              <a:t>to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missed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0" dirty="0">
                <a:solidFill>
                  <a:srgbClr val="E0D6DE"/>
                </a:solidFill>
                <a:latin typeface="Lucida Sans Unicode"/>
                <a:cs typeface="Lucida Sans Unicode"/>
              </a:rPr>
              <a:t>cancellations,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accidental </a:t>
            </a:r>
            <a:r>
              <a:rPr sz="1400" spc="-30" dirty="0">
                <a:solidFill>
                  <a:srgbClr val="E0D6DE"/>
                </a:solidFill>
                <a:latin typeface="Lucida Sans Unicode"/>
                <a:cs typeface="Lucida Sans Unicode"/>
              </a:rPr>
              <a:t>renewals,</a:t>
            </a:r>
            <a:r>
              <a:rPr sz="1400" spc="-10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and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unnecessary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5" dirty="0">
                <a:solidFill>
                  <a:srgbClr val="E0D6DE"/>
                </a:solidFill>
                <a:latin typeface="Lucida Sans Unicode"/>
                <a:cs typeface="Lucida Sans Unicode"/>
              </a:rPr>
              <a:t>expenses.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The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0" dirty="0">
                <a:solidFill>
                  <a:srgbClr val="E0D6DE"/>
                </a:solidFill>
                <a:latin typeface="Lucida Sans Unicode"/>
                <a:cs typeface="Lucida Sans Unicode"/>
              </a:rPr>
              <a:t>lack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of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dirty="0">
                <a:solidFill>
                  <a:srgbClr val="E0D6DE"/>
                </a:solidFill>
                <a:latin typeface="Lucida Sans Unicode"/>
                <a:cs typeface="Lucida Sans Unicode"/>
              </a:rPr>
              <a:t>a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centralized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system </a:t>
            </a:r>
            <a:r>
              <a:rPr sz="1400" spc="-55" dirty="0">
                <a:solidFill>
                  <a:srgbClr val="E0D6DE"/>
                </a:solidFill>
                <a:latin typeface="Lucida Sans Unicode"/>
                <a:cs typeface="Lucida Sans Unicode"/>
              </a:rPr>
              <a:t>for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5" dirty="0">
                <a:solidFill>
                  <a:srgbClr val="E0D6DE"/>
                </a:solidFill>
                <a:latin typeface="Lucida Sans Unicode"/>
                <a:cs typeface="Lucida Sans Unicode"/>
              </a:rPr>
              <a:t>tracking,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analyzing,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and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managing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0" dirty="0">
                <a:solidFill>
                  <a:srgbClr val="E0D6DE"/>
                </a:solidFill>
                <a:latin typeface="Lucida Sans Unicode"/>
                <a:cs typeface="Lucida Sans Unicode"/>
              </a:rPr>
              <a:t>these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5" dirty="0">
                <a:solidFill>
                  <a:srgbClr val="E0D6DE"/>
                </a:solidFill>
                <a:latin typeface="Lucida Sans Unicode"/>
                <a:cs typeface="Lucida Sans Unicode"/>
              </a:rPr>
              <a:t>recurring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commitments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prevents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users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from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optimizing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their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financial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decisions,</a:t>
            </a:r>
            <a:r>
              <a:rPr sz="1400" spc="-8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staying </a:t>
            </a:r>
            <a:r>
              <a:rPr sz="1400" spc="-55" dirty="0">
                <a:solidFill>
                  <a:srgbClr val="E0D6DE"/>
                </a:solidFill>
                <a:latin typeface="Lucida Sans Unicode"/>
                <a:cs typeface="Lucida Sans Unicode"/>
              </a:rPr>
              <a:t>organized,</a:t>
            </a:r>
            <a:r>
              <a:rPr sz="1400" spc="-9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and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maintaining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control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over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their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5" dirty="0">
                <a:solidFill>
                  <a:srgbClr val="E0D6DE"/>
                </a:solidFill>
                <a:latin typeface="Lucida Sans Unicode"/>
                <a:cs typeface="Lucida Sans Unicode"/>
              </a:rPr>
              <a:t>spending.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25" dirty="0">
                <a:solidFill>
                  <a:srgbClr val="E0D6DE"/>
                </a:solidFill>
                <a:latin typeface="Lucida Sans Unicode"/>
                <a:cs typeface="Lucida Sans Unicode"/>
              </a:rPr>
              <a:t>A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streamlined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solution</a:t>
            </a:r>
            <a:r>
              <a:rPr sz="1400" spc="-10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5" dirty="0">
                <a:solidFill>
                  <a:srgbClr val="E0D6DE"/>
                </a:solidFill>
                <a:latin typeface="Lucida Sans Unicode"/>
                <a:cs typeface="Lucida Sans Unicode"/>
              </a:rPr>
              <a:t>is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essential</a:t>
            </a:r>
            <a:r>
              <a:rPr sz="1400" spc="-10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0" dirty="0">
                <a:solidFill>
                  <a:srgbClr val="E0D6DE"/>
                </a:solidFill>
                <a:latin typeface="Lucida Sans Unicode"/>
                <a:cs typeface="Lucida Sans Unicode"/>
              </a:rPr>
              <a:t>to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address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0" dirty="0">
                <a:solidFill>
                  <a:srgbClr val="E0D6DE"/>
                </a:solidFill>
                <a:latin typeface="Lucida Sans Unicode"/>
                <a:cs typeface="Lucida Sans Unicode"/>
              </a:rPr>
              <a:t>these</a:t>
            </a:r>
            <a:r>
              <a:rPr sz="1400" spc="-10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challenges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and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0" dirty="0">
                <a:solidFill>
                  <a:srgbClr val="E0D6DE"/>
                </a:solidFill>
                <a:latin typeface="Lucida Sans Unicode"/>
                <a:cs typeface="Lucida Sans Unicode"/>
              </a:rPr>
              <a:t>empower</a:t>
            </a:r>
            <a:r>
              <a:rPr sz="1400" spc="-100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50" dirty="0">
                <a:solidFill>
                  <a:srgbClr val="E0D6DE"/>
                </a:solidFill>
                <a:latin typeface="Lucida Sans Unicode"/>
                <a:cs typeface="Lucida Sans Unicode"/>
              </a:rPr>
              <a:t>users</a:t>
            </a:r>
            <a:r>
              <a:rPr sz="1400" spc="-9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to </a:t>
            </a:r>
            <a:r>
              <a:rPr sz="1400" spc="-35" dirty="0">
                <a:solidFill>
                  <a:srgbClr val="E0D6DE"/>
                </a:solidFill>
                <a:latin typeface="Lucida Sans Unicode"/>
                <a:cs typeface="Lucida Sans Unicode"/>
              </a:rPr>
              <a:t>manage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25" dirty="0">
                <a:solidFill>
                  <a:srgbClr val="E0D6DE"/>
                </a:solidFill>
                <a:latin typeface="Lucida Sans Unicode"/>
                <a:cs typeface="Lucida Sans Unicode"/>
              </a:rPr>
              <a:t>their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40" dirty="0">
                <a:solidFill>
                  <a:srgbClr val="E0D6DE"/>
                </a:solidFill>
                <a:latin typeface="Lucida Sans Unicode"/>
                <a:cs typeface="Lucida Sans Unicode"/>
              </a:rPr>
              <a:t>subscriptions</a:t>
            </a:r>
            <a:r>
              <a:rPr sz="1400" spc="-85" dirty="0">
                <a:solidFill>
                  <a:srgbClr val="E0D6DE"/>
                </a:solidFill>
                <a:latin typeface="Lucida Sans Unicode"/>
                <a:cs typeface="Lucida Sans Unicode"/>
              </a:rPr>
              <a:t> </a:t>
            </a:r>
            <a:r>
              <a:rPr sz="1400" spc="-10" dirty="0">
                <a:solidFill>
                  <a:srgbClr val="E0D6DE"/>
                </a:solidFill>
                <a:latin typeface="Lucida Sans Unicode"/>
                <a:cs typeface="Lucida Sans Unicode"/>
              </a:rPr>
              <a:t>efficiently.</a:t>
            </a:r>
            <a:endParaRPr sz="14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860424"/>
            <a:ext cx="11430000" cy="7032624"/>
          </a:xfrm>
          <a:custGeom>
            <a:avLst/>
            <a:gdLst/>
            <a:ahLst/>
            <a:cxnLst/>
            <a:rect l="l" t="t" r="r" b="b"/>
            <a:pathLst>
              <a:path w="11430000" h="7658100">
                <a:moveTo>
                  <a:pt x="11430000" y="0"/>
                </a:moveTo>
                <a:lnTo>
                  <a:pt x="0" y="0"/>
                </a:lnTo>
                <a:lnTo>
                  <a:pt x="0" y="7658100"/>
                </a:lnTo>
                <a:lnTo>
                  <a:pt x="11430000" y="7658100"/>
                </a:lnTo>
                <a:lnTo>
                  <a:pt x="11430000" y="0"/>
                </a:lnTo>
                <a:close/>
              </a:path>
            </a:pathLst>
          </a:custGeom>
          <a:solidFill>
            <a:srgbClr val="AECB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466" y="-477364"/>
            <a:ext cx="6318884" cy="54822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spcBef>
                <a:spcPts val="135"/>
              </a:spcBef>
            </a:pPr>
            <a:r>
              <a:rPr spc="250" dirty="0">
                <a:solidFill>
                  <a:srgbClr val="000000"/>
                </a:solidFill>
              </a:rPr>
              <a:t>Entity</a:t>
            </a:r>
            <a:r>
              <a:rPr spc="-180" dirty="0">
                <a:solidFill>
                  <a:srgbClr val="000000"/>
                </a:solidFill>
              </a:rPr>
              <a:t> </a:t>
            </a:r>
            <a:r>
              <a:rPr spc="190" dirty="0">
                <a:solidFill>
                  <a:srgbClr val="000000"/>
                </a:solidFill>
              </a:rPr>
              <a:t>Relationship</a:t>
            </a:r>
            <a:r>
              <a:rPr spc="-175" dirty="0">
                <a:solidFill>
                  <a:srgbClr val="000000"/>
                </a:solidFill>
              </a:rPr>
              <a:t> </a:t>
            </a:r>
            <a:r>
              <a:rPr spc="55" dirty="0">
                <a:solidFill>
                  <a:srgbClr val="000000"/>
                </a:solidFill>
              </a:rPr>
              <a:t>Diagram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2223" y="531557"/>
            <a:ext cx="8637647" cy="52362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860426"/>
            <a:ext cx="11430000" cy="6905625"/>
          </a:xfrm>
          <a:custGeom>
            <a:avLst/>
            <a:gdLst/>
            <a:ahLst/>
            <a:cxnLst/>
            <a:rect l="l" t="t" r="r" b="b"/>
            <a:pathLst>
              <a:path w="11430000" h="6905625">
                <a:moveTo>
                  <a:pt x="11430000" y="0"/>
                </a:moveTo>
                <a:lnTo>
                  <a:pt x="0" y="0"/>
                </a:lnTo>
                <a:lnTo>
                  <a:pt x="0" y="6905625"/>
                </a:lnTo>
                <a:lnTo>
                  <a:pt x="11430000" y="690562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6060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466" y="-477364"/>
            <a:ext cx="6318884" cy="54822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spcBef>
                <a:spcPts val="135"/>
              </a:spcBef>
            </a:pPr>
            <a:r>
              <a:rPr spc="195" dirty="0"/>
              <a:t>Views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9127" y="444502"/>
            <a:ext cx="10191749" cy="511492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860427"/>
            <a:ext cx="11430000" cy="6804027"/>
          </a:xfrm>
          <a:custGeom>
            <a:avLst/>
            <a:gdLst/>
            <a:ahLst/>
            <a:cxnLst/>
            <a:rect l="l" t="t" r="r" b="b"/>
            <a:pathLst>
              <a:path w="11430000" h="6791325">
                <a:moveTo>
                  <a:pt x="11430000" y="0"/>
                </a:moveTo>
                <a:lnTo>
                  <a:pt x="0" y="0"/>
                </a:lnTo>
                <a:lnTo>
                  <a:pt x="0" y="6791325"/>
                </a:lnTo>
                <a:lnTo>
                  <a:pt x="11430000" y="679132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6060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466" y="-477364"/>
            <a:ext cx="6318884" cy="54822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spcBef>
                <a:spcPts val="135"/>
              </a:spcBef>
            </a:pPr>
            <a:r>
              <a:rPr spc="325" dirty="0"/>
              <a:t>User</a:t>
            </a:r>
            <a:r>
              <a:rPr spc="-170" dirty="0"/>
              <a:t> </a:t>
            </a:r>
            <a:r>
              <a:rPr spc="110" dirty="0"/>
              <a:t>Defined</a:t>
            </a:r>
            <a:r>
              <a:rPr spc="-165" dirty="0"/>
              <a:t> </a:t>
            </a:r>
            <a:r>
              <a:rPr spc="200" dirty="0"/>
              <a:t>Functions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9127" y="444500"/>
            <a:ext cx="10191749" cy="50006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850899"/>
            <a:ext cx="11430000" cy="6794499"/>
          </a:xfrm>
          <a:custGeom>
            <a:avLst/>
            <a:gdLst/>
            <a:ahLst/>
            <a:cxnLst/>
            <a:rect l="l" t="t" r="r" b="b"/>
            <a:pathLst>
              <a:path w="11430000" h="6429375">
                <a:moveTo>
                  <a:pt x="11430000" y="0"/>
                </a:moveTo>
                <a:lnTo>
                  <a:pt x="0" y="0"/>
                </a:lnTo>
                <a:lnTo>
                  <a:pt x="0" y="6429375"/>
                </a:lnTo>
                <a:lnTo>
                  <a:pt x="11430000" y="642937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6060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466" y="-477364"/>
            <a:ext cx="6318884" cy="788677"/>
          </a:xfrm>
          <a:prstGeom prst="rect">
            <a:avLst/>
          </a:prstGeom>
        </p:spPr>
        <p:txBody>
          <a:bodyPr vert="horz" wrap="square" lIns="0" tIns="255270" rIns="0" bIns="0" rtlCol="0">
            <a:spAutoFit/>
          </a:bodyPr>
          <a:lstStyle/>
          <a:p>
            <a:pPr marL="12700">
              <a:spcBef>
                <a:spcPts val="135"/>
              </a:spcBef>
            </a:pPr>
            <a:r>
              <a:rPr spc="229" dirty="0"/>
              <a:t>Stored</a:t>
            </a:r>
            <a:r>
              <a:rPr spc="-170" dirty="0"/>
              <a:t> </a:t>
            </a:r>
            <a:r>
              <a:rPr spc="130" dirty="0"/>
              <a:t>Procedures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9127" y="682624"/>
            <a:ext cx="10191749" cy="41719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850900"/>
            <a:ext cx="11430000" cy="6794500"/>
          </a:xfrm>
          <a:custGeom>
            <a:avLst/>
            <a:gdLst/>
            <a:ahLst/>
            <a:cxnLst/>
            <a:rect l="l" t="t" r="r" b="b"/>
            <a:pathLst>
              <a:path w="11430000" h="6572250">
                <a:moveTo>
                  <a:pt x="11430000" y="0"/>
                </a:moveTo>
                <a:lnTo>
                  <a:pt x="0" y="0"/>
                </a:lnTo>
                <a:lnTo>
                  <a:pt x="0" y="6572250"/>
                </a:lnTo>
                <a:lnTo>
                  <a:pt x="11430000" y="6572250"/>
                </a:lnTo>
                <a:lnTo>
                  <a:pt x="11430000" y="0"/>
                </a:lnTo>
                <a:close/>
              </a:path>
            </a:pathLst>
          </a:custGeom>
          <a:solidFill>
            <a:srgbClr val="06060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466" y="-477364"/>
            <a:ext cx="6318884" cy="54822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spcBef>
                <a:spcPts val="135"/>
              </a:spcBef>
            </a:pPr>
            <a:r>
              <a:rPr spc="130" dirty="0"/>
              <a:t>Column</a:t>
            </a:r>
            <a:r>
              <a:rPr spc="-175" dirty="0"/>
              <a:t> </a:t>
            </a:r>
            <a:r>
              <a:rPr spc="-65" dirty="0"/>
              <a:t>Data</a:t>
            </a:r>
            <a:r>
              <a:rPr spc="-170" dirty="0"/>
              <a:t> </a:t>
            </a:r>
            <a:r>
              <a:rPr spc="165" dirty="0"/>
              <a:t>Encryption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9127" y="454024"/>
            <a:ext cx="10191749" cy="47815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860427"/>
            <a:ext cx="11430000" cy="6943725"/>
          </a:xfrm>
          <a:custGeom>
            <a:avLst/>
            <a:gdLst/>
            <a:ahLst/>
            <a:cxnLst/>
            <a:rect l="l" t="t" r="r" b="b"/>
            <a:pathLst>
              <a:path w="11430000" h="6943725">
                <a:moveTo>
                  <a:pt x="11430000" y="0"/>
                </a:moveTo>
                <a:lnTo>
                  <a:pt x="0" y="0"/>
                </a:lnTo>
                <a:lnTo>
                  <a:pt x="0" y="6943725"/>
                </a:lnTo>
                <a:lnTo>
                  <a:pt x="11430000" y="694372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6060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466" y="-477364"/>
            <a:ext cx="6318884" cy="54822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spcBef>
                <a:spcPts val="135"/>
              </a:spcBef>
            </a:pPr>
            <a:r>
              <a:rPr spc="265" dirty="0"/>
              <a:t>Triggers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3902" y="444500"/>
            <a:ext cx="9982199" cy="51530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860426"/>
            <a:ext cx="11430000" cy="6804025"/>
          </a:xfrm>
          <a:custGeom>
            <a:avLst/>
            <a:gdLst/>
            <a:ahLst/>
            <a:cxnLst/>
            <a:rect l="l" t="t" r="r" b="b"/>
            <a:pathLst>
              <a:path w="11430000" h="6781800">
                <a:moveTo>
                  <a:pt x="11430000" y="0"/>
                </a:moveTo>
                <a:lnTo>
                  <a:pt x="0" y="0"/>
                </a:lnTo>
                <a:lnTo>
                  <a:pt x="0" y="6781800"/>
                </a:lnTo>
                <a:lnTo>
                  <a:pt x="11430000" y="6781800"/>
                </a:lnTo>
                <a:lnTo>
                  <a:pt x="11430000" y="0"/>
                </a:lnTo>
                <a:close/>
              </a:path>
            </a:pathLst>
          </a:custGeom>
          <a:solidFill>
            <a:srgbClr val="06060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466" y="-477364"/>
            <a:ext cx="6318884" cy="548227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spcBef>
                <a:spcPts val="135"/>
              </a:spcBef>
            </a:pPr>
            <a:r>
              <a:rPr spc="-65" dirty="0"/>
              <a:t>Data</a:t>
            </a:r>
            <a:r>
              <a:rPr spc="-170" dirty="0"/>
              <a:t> </a:t>
            </a:r>
            <a:r>
              <a:rPr spc="195" dirty="0"/>
              <a:t>Visualisation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5902" y="444502"/>
            <a:ext cx="8458199" cy="49910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147</Words>
  <Application>Microsoft Office PowerPoint</Application>
  <PresentationFormat>Custom</PresentationFormat>
  <Paragraphs>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Gothic</vt:lpstr>
      <vt:lpstr>Lucida Sans Unicode</vt:lpstr>
      <vt:lpstr>Segoe UI Symbol</vt:lpstr>
      <vt:lpstr>Office Theme</vt:lpstr>
      <vt:lpstr>PowerPoint Presentation</vt:lpstr>
      <vt:lpstr>Problem Statement</vt:lpstr>
      <vt:lpstr>Entity Relationship Diagram</vt:lpstr>
      <vt:lpstr>Views</vt:lpstr>
      <vt:lpstr>User Defined Functions</vt:lpstr>
      <vt:lpstr>Stored Procedures</vt:lpstr>
      <vt:lpstr>Column Data Encryption</vt:lpstr>
      <vt:lpstr>Triggers</vt:lpstr>
      <vt:lpstr>Data Visualisation</vt:lpstr>
      <vt:lpstr>UI Screenshots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cp:lastModifiedBy>Gagan C M</cp:lastModifiedBy>
  <cp:revision>1</cp:revision>
  <dcterms:created xsi:type="dcterms:W3CDTF">2024-12-11T18:13:37Z</dcterms:created>
  <dcterms:modified xsi:type="dcterms:W3CDTF">2024-12-11T18:16:38Z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2024-12-11T00:00:00Z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2024-12-11T00:00:00Z</vt:filetime>
  </property>
  <property fmtid="{D5CDD505-2E9C-101B-9397-08002B2CF9AE}" pid="5" name="Producer">
    <vt:lpwstr>GPL Ghostscript 10.02.0</vt:lpwstr>
  </property>
</Properties>
</file>